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9" r:id="rId3"/>
    <p:sldId id="268" r:id="rId4"/>
    <p:sldId id="270" r:id="rId5"/>
    <p:sldId id="266" r:id="rId6"/>
    <p:sldId id="265" r:id="rId7"/>
    <p:sldId id="267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D7D"/>
    <a:srgbClr val="D8B328"/>
    <a:srgbClr val="C56805"/>
    <a:srgbClr val="767171"/>
    <a:srgbClr val="FFC000"/>
    <a:srgbClr val="844500"/>
    <a:srgbClr val="FCD45F"/>
    <a:srgbClr val="FFF2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37"/>
    <p:restoredTop sz="87887"/>
  </p:normalViewPr>
  <p:slideViewPr>
    <p:cSldViewPr snapToGrid="0" snapToObjects="1">
      <p:cViewPr>
        <p:scale>
          <a:sx n="120" d="100"/>
          <a:sy n="120" d="100"/>
        </p:scale>
        <p:origin x="1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4FAEF-15EA-D84F-99F8-A275331F2E43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39FDB-30BB-B440-BDBE-EE9C4287CD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8578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Dipping to a low of ~ 2.3 million in 2006 before making some recovery </a:t>
            </a:r>
          </a:p>
          <a:p>
            <a:endParaRPr lang="en-US" dirty="0"/>
          </a:p>
          <a:p>
            <a:r>
              <a:rPr lang="en-US" dirty="0"/>
              <a:t>Sources: </a:t>
            </a:r>
          </a:p>
          <a:p>
            <a:r>
              <a:rPr lang="en-US" dirty="0"/>
              <a:t>https://</a:t>
            </a:r>
            <a:r>
              <a:rPr lang="en-US" dirty="0" err="1"/>
              <a:t>www.ars.usda.gov</a:t>
            </a:r>
            <a:r>
              <a:rPr lang="en-US" dirty="0"/>
              <a:t>/</a:t>
            </a:r>
            <a:r>
              <a:rPr lang="en-US" dirty="0" err="1"/>
              <a:t>oc</a:t>
            </a:r>
            <a:r>
              <a:rPr lang="en-US" dirty="0"/>
              <a:t>/</a:t>
            </a:r>
            <a:r>
              <a:rPr lang="en-US" dirty="0" err="1"/>
              <a:t>br</a:t>
            </a:r>
            <a:r>
              <a:rPr lang="en-US" dirty="0"/>
              <a:t>/</a:t>
            </a:r>
            <a:r>
              <a:rPr lang="en-US" dirty="0" err="1"/>
              <a:t>ccd</a:t>
            </a:r>
            <a:r>
              <a:rPr lang="en-US" dirty="0"/>
              <a:t>/index/#history</a:t>
            </a:r>
          </a:p>
          <a:p>
            <a:r>
              <a:rPr lang="en-US" dirty="0"/>
              <a:t>https://</a:t>
            </a:r>
            <a:r>
              <a:rPr lang="en-US" dirty="0" err="1"/>
              <a:t>www.intechopen.com</a:t>
            </a:r>
            <a:r>
              <a:rPr lang="en-US" dirty="0"/>
              <a:t>/chapters/50073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115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</a:t>
            </a:r>
          </a:p>
          <a:p>
            <a:r>
              <a:rPr lang="en-US" dirty="0"/>
              <a:t>https://</a:t>
            </a:r>
            <a:r>
              <a:rPr lang="en-US" dirty="0" err="1"/>
              <a:t>www.epa.gov</a:t>
            </a:r>
            <a:r>
              <a:rPr lang="en-US" dirty="0"/>
              <a:t>/pollinator-protection/colony-collapse-disorder#:~:text=Pesticide%20poisoning%20through%20exposure%20to,the%20habitat%20where%20bees%20forage.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471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Source: https://</a:t>
            </a:r>
            <a:r>
              <a:rPr lang="en-US" dirty="0" err="1"/>
              <a:t>www.washingtonpost.com</a:t>
            </a:r>
            <a:r>
              <a:rPr lang="en-US" dirty="0"/>
              <a:t>/news/wonk/wp/2015/07/23/call-off-the-bee-pocalypse-u-s-honeybee-colonies-hit-a-20-year-high/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512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cmr.berkeley.edu</a:t>
            </a:r>
            <a:r>
              <a:rPr lang="en-US" dirty="0"/>
              <a:t>/2016/10/colony-collapse-disorder/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339FDB-30BB-B440-BDBE-EE9C4287CD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948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1BC1-2B71-9177-36F3-8549B45D38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B8C513-5C1C-7ED1-B78A-6FFEAD143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8F3E5-261F-D305-8E79-46CCCA5D2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B6C9C-DEEF-9FB0-E530-5D670A022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F897B-C1E6-5E0D-E755-5A0FD9523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39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28CD3-1D04-9448-C505-F8914D04D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E41C16-EDA5-97B3-43BA-5C6FE70C1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C28EE8-923D-8896-6BDE-A7E0C390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676DB-AB1A-ED03-CCCF-C3AB5F5C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A5F363-6FE8-F295-C942-8BA368821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64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6FAC53-D2AB-A14C-5594-3600D31887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478ED4-F007-C081-904B-D6D8ED7D4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BF061-66B3-3326-59FC-6D0D422E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841A9-F373-0ECA-79B5-30C56B98C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CA12A-9FEC-273D-D3FA-3D5BF3E77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367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D488-976E-50F5-24BD-788F69557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19573E-4BA0-A2BB-98D2-3D94CEA93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688CB-D03B-1852-9E7C-35967718B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3DA3F2-9960-C0BD-0B7F-97F3425A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F1C3-9506-C7F2-E20E-026A6862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53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03204-049C-2D73-A8AE-1F4BE18C2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55102-778F-8E2D-E758-94489F2AEF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AE2AD-3EAB-03D5-2E3C-7A34E24D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19CD1-AF7B-5137-1774-6288BE389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07BB47-329B-7171-2303-3A669FD6C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349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68E52-75E6-16CE-489C-EBDD91C5CD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8A32B-0139-D91B-7B5E-87575CD44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F6018-18E4-168B-6C9A-5C95F958C2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3F2E7F-46CE-EB51-679E-46801C8C6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A3AA42-7263-1375-6A8F-8846BECE6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4638C-FB41-16C8-A5B1-555183073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8E4CA-375C-BA0A-3801-4AF3F740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E30B7-C7AE-DA49-D9DC-0D3E56832F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502E19-0C67-08CD-6BE0-B2EB400A2E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2A957-B2A3-C965-D38D-9E5CFCBAC7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5F395B-73C1-F535-7FEE-6F446F91B3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6D2947-6D32-521C-E3B9-C470B4C4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B9ABC4-1888-73A0-CB07-B704A8D5A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386BCA-DD68-32C8-77E1-2576D98A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803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12850-3C97-C145-BA4C-72A9E2A83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6F8548-BEDD-BC78-F7CE-B4838E90F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AB3E27-CEBE-FBD6-0246-F21116546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A10484-BB53-D90D-D237-B9C6F987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138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F6685E-E7DE-AC51-6822-FA5BEF302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855240-B1A7-2DDC-CD12-3310A9B00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340D1-2ACA-9E44-1366-A0E28D10B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67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E51E7-A750-C7B8-7A9F-FCA95871D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A7736-3489-62A4-0C79-6C9899223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76B1D-7CDB-750C-FA2F-10409698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935CC-142D-9C9B-CF74-40A3FCDA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12F7D-9754-84C3-FA6F-426599051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B2BB8-0C58-63FD-7D5E-ABC5A4386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8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9FFA-0728-EF95-1BB5-AEBC5E05D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899B1-5FED-F609-300F-70CBC0F28A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A25F1-0076-961B-50BB-B0D577F20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71823C-979B-8599-1EA7-9779122EB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0DC424-5D3E-CDD9-EE6D-87D2DA065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9B00D-F0BC-1C7B-EC81-50F2A4BDF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924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6D3044-CAFB-3A12-9424-63998095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247963-F65B-0BA6-3345-9F1E0E7D9C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E6D8C-0215-DF6B-E72C-5FE4E15C48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D415AA-1A87-5A41-BF39-F83073573BBE}" type="datetimeFigureOut">
              <a:rPr lang="en-US" smtClean="0"/>
              <a:t>5/9/22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26C1F-3F4B-A8B5-E375-55B2EB42CE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345DB-5A09-3FD5-BFCE-7670D22586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C7F34D-3C61-1146-8F8B-CD036F481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130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cag/statewide/time-series/50/tavg/12/4/2015-2022?base_prd=true&amp;begbaseyear=1901&amp;endbaseyear=2000&amp;fbclid=IwAR0agv7-tZQdluJpUc8ErGi8QVyq2BC0VAtW25E6oVks0vIRMp8GjgPVNYY" TargetMode="External"/><Relationship Id="rId2" Type="http://schemas.openxmlformats.org/officeDocument/2006/relationships/hyperlink" Target="https://www.kaggle.com/datasets/kyleahmurphy/nass-honey-bee-20152021" TargetMode="External"/><Relationship Id="rId1" Type="http://schemas.openxmlformats.org/officeDocument/2006/relationships/slideLayout" Target="../slideLayouts/slideLayout2.xml"/><Relationship Id="rId5" Type="http://schemas.microsoft.com/office/2007/relationships/hdphoto" Target="../media/hdphoto14.wdp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3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2.wdp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D34CBDF-F437-0ABC-1869-BB407A804B11}"/>
              </a:ext>
            </a:extLst>
          </p:cNvPr>
          <p:cNvGrpSpPr/>
          <p:nvPr/>
        </p:nvGrpSpPr>
        <p:grpSpPr>
          <a:xfrm>
            <a:off x="6084441" y="10"/>
            <a:ext cx="6725765" cy="6843692"/>
            <a:chOff x="6084441" y="10"/>
            <a:chExt cx="6725765" cy="6843692"/>
          </a:xfrm>
        </p:grpSpPr>
        <p:pic>
          <p:nvPicPr>
            <p:cNvPr id="21" name="Picture 20" descr="Background pattern&#10;&#10;Description automatically generated">
              <a:extLst>
                <a:ext uri="{FF2B5EF4-FFF2-40B4-BE49-F238E27FC236}">
                  <a16:creationId xmlns:a16="http://schemas.microsoft.com/office/drawing/2014/main" id="{7A158038-95EA-49ED-924A-DF603A2F41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15643"/>
            <a:stretch/>
          </p:blipFill>
          <p:spPr>
            <a:xfrm>
              <a:off x="6084441" y="3224822"/>
              <a:ext cx="3467097" cy="3618880"/>
            </a:xfrm>
            <a:prstGeom prst="rect">
              <a:avLst/>
            </a:prstGeom>
          </p:spPr>
        </p:pic>
        <p:pic>
          <p:nvPicPr>
            <p:cNvPr id="5" name="Picture 4" descr="Background pattern&#10;&#10;Description automatically generated">
              <a:extLst>
                <a:ext uri="{FF2B5EF4-FFF2-40B4-BE49-F238E27FC236}">
                  <a16:creationId xmlns:a16="http://schemas.microsoft.com/office/drawing/2014/main" id="{A15A24DA-C34F-87CA-CB60-DC051AA220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t="7119" r="2" b="9633"/>
            <a:stretch/>
          </p:blipFill>
          <p:spPr>
            <a:xfrm>
              <a:off x="6094308" y="14298"/>
              <a:ext cx="3467097" cy="3900478"/>
            </a:xfrm>
            <a:prstGeom prst="rect">
              <a:avLst/>
            </a:prstGeom>
          </p:spPr>
        </p:pic>
        <p:pic>
          <p:nvPicPr>
            <p:cNvPr id="17" name="Picture 16" descr="Background pattern&#10;&#10;Description automatically generated">
              <a:extLst>
                <a:ext uri="{FF2B5EF4-FFF2-40B4-BE49-F238E27FC236}">
                  <a16:creationId xmlns:a16="http://schemas.microsoft.com/office/drawing/2014/main" id="{5D4DC1AB-DE24-DBA6-F5A2-4187ABC04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9633"/>
            <a:stretch/>
          </p:blipFill>
          <p:spPr>
            <a:xfrm>
              <a:off x="9456166" y="10"/>
              <a:ext cx="3354040" cy="3900478"/>
            </a:xfrm>
            <a:prstGeom prst="rect">
              <a:avLst/>
            </a:prstGeom>
          </p:spPr>
        </p:pic>
        <p:pic>
          <p:nvPicPr>
            <p:cNvPr id="22" name="Picture 21" descr="Background pattern&#10;&#10;Description automatically generated">
              <a:extLst>
                <a:ext uri="{FF2B5EF4-FFF2-40B4-BE49-F238E27FC236}">
                  <a16:creationId xmlns:a16="http://schemas.microsoft.com/office/drawing/2014/main" id="{9F717721-433C-0AE5-97A0-85A88E0C1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rcRect l="3261" t="7119" r="2" b="25531"/>
            <a:stretch/>
          </p:blipFill>
          <p:spPr>
            <a:xfrm>
              <a:off x="9456166" y="3688090"/>
              <a:ext cx="3354040" cy="3155612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A6E42CD5-EA6C-0BB6-31B4-6CFE5C53913A}"/>
              </a:ext>
            </a:extLst>
          </p:cNvPr>
          <p:cNvSpPr/>
          <p:nvPr/>
        </p:nvSpPr>
        <p:spPr>
          <a:xfrm>
            <a:off x="-10633" y="18282"/>
            <a:ext cx="6107561" cy="60096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ame 1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CE4BC-E537-9B31-84BD-0B4AE801D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5380" y="2827828"/>
            <a:ext cx="3618284" cy="1345720"/>
          </a:xfrm>
          <a:noFill/>
        </p:spPr>
        <p:txBody>
          <a:bodyPr anchor="ctr">
            <a:noAutofit/>
          </a:bodyPr>
          <a:lstStyle/>
          <a:p>
            <a:r>
              <a:rPr lang="en-US" sz="3200" b="1" dirty="0">
                <a:solidFill>
                  <a:srgbClr val="080808"/>
                </a:solidFill>
              </a:rPr>
              <a:t>Bee Colonies: </a:t>
            </a:r>
            <a:br>
              <a:rPr lang="en-US" sz="3200" b="1" dirty="0">
                <a:solidFill>
                  <a:srgbClr val="080808"/>
                </a:solidFill>
              </a:rPr>
            </a:br>
            <a:r>
              <a:rPr lang="en-US" sz="3200" b="1" dirty="0">
                <a:solidFill>
                  <a:srgbClr val="080808"/>
                </a:solidFill>
              </a:rPr>
              <a:t>What’s the Recent Buzz?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4810964-2CA2-3F46-587F-75DE58F5B24A}"/>
              </a:ext>
            </a:extLst>
          </p:cNvPr>
          <p:cNvSpPr/>
          <p:nvPr/>
        </p:nvSpPr>
        <p:spPr>
          <a:xfrm>
            <a:off x="-1828800" y="771525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F717B93-33ED-E25D-4898-5502DA73B577}"/>
              </a:ext>
            </a:extLst>
          </p:cNvPr>
          <p:cNvSpPr/>
          <p:nvPr/>
        </p:nvSpPr>
        <p:spPr>
          <a:xfrm>
            <a:off x="0" y="594436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F500E92-7B0A-B333-445B-F09E866EA10A}"/>
              </a:ext>
            </a:extLst>
          </p:cNvPr>
          <p:cNvSpPr txBox="1"/>
          <p:nvPr/>
        </p:nvSpPr>
        <p:spPr>
          <a:xfrm rot="19813707">
            <a:off x="2936760" y="862623"/>
            <a:ext cx="11589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zzzz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DAFE9B-84F4-5CDA-A0E5-5AC99BA3FDA6}"/>
              </a:ext>
            </a:extLst>
          </p:cNvPr>
          <p:cNvSpPr txBox="1"/>
          <p:nvPr/>
        </p:nvSpPr>
        <p:spPr>
          <a:xfrm rot="21117568">
            <a:off x="1854129" y="1091586"/>
            <a:ext cx="10734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zzz</a:t>
            </a:r>
          </a:p>
        </p:txBody>
      </p:sp>
      <p:pic>
        <p:nvPicPr>
          <p:cNvPr id="23" name="Picture 22" descr="A close up of a bee&#10;&#10;Description automatically generated">
            <a:extLst>
              <a:ext uri="{FF2B5EF4-FFF2-40B4-BE49-F238E27FC236}">
                <a16:creationId xmlns:a16="http://schemas.microsoft.com/office/drawing/2014/main" id="{979238E5-E1F8-328C-30E3-829E7694D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4"/>
          <a:stretch/>
        </p:blipFill>
        <p:spPr>
          <a:xfrm>
            <a:off x="-17518" y="1423470"/>
            <a:ext cx="4490413" cy="396881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ABC36A8F-D2C1-3EA3-5C14-9536B72E6C8B}"/>
              </a:ext>
            </a:extLst>
          </p:cNvPr>
          <p:cNvSpPr/>
          <p:nvPr/>
        </p:nvSpPr>
        <p:spPr>
          <a:xfrm>
            <a:off x="0" y="5951847"/>
            <a:ext cx="6084441" cy="861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>
            <a:extLst>
              <a:ext uri="{FF2B5EF4-FFF2-40B4-BE49-F238E27FC236}">
                <a16:creationId xmlns:a16="http://schemas.microsoft.com/office/drawing/2014/main" id="{EF977F6C-5CB2-5E30-4693-061381C13DAD}"/>
              </a:ext>
            </a:extLst>
          </p:cNvPr>
          <p:cNvSpPr/>
          <p:nvPr/>
        </p:nvSpPr>
        <p:spPr>
          <a:xfrm>
            <a:off x="4157331" y="1250789"/>
            <a:ext cx="4333020" cy="4329266"/>
          </a:xfrm>
          <a:prstGeom prst="diamon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>
            <a:extLst>
              <a:ext uri="{FF2B5EF4-FFF2-40B4-BE49-F238E27FC236}">
                <a16:creationId xmlns:a16="http://schemas.microsoft.com/office/drawing/2014/main" id="{EFA114BA-A16A-85A6-A91C-80858E6A279D}"/>
              </a:ext>
            </a:extLst>
          </p:cNvPr>
          <p:cNvSpPr/>
          <p:nvPr/>
        </p:nvSpPr>
        <p:spPr>
          <a:xfrm>
            <a:off x="3550895" y="604967"/>
            <a:ext cx="5526799" cy="5648066"/>
          </a:xfrm>
          <a:prstGeom prst="diamond">
            <a:avLst/>
          </a:prstGeom>
          <a:noFill/>
          <a:ln w="28575">
            <a:solidFill>
              <a:srgbClr val="767171">
                <a:alpha val="47843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28575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52825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2A3134D-9821-E200-6F17-DB9857723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8810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1429974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3559740C-49AB-F211-F056-5E177AABB3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2310" y="460114"/>
            <a:ext cx="9621390" cy="5937772"/>
          </a:xfrm>
        </p:spPr>
      </p:pic>
    </p:spTree>
    <p:extLst>
      <p:ext uri="{BB962C8B-B14F-4D97-AF65-F5344CB8AC3E}">
        <p14:creationId xmlns:p14="http://schemas.microsoft.com/office/powerpoint/2010/main" val="2841635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C1EC85-A1D9-CB75-5315-873310A01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510" y="456195"/>
            <a:ext cx="9634090" cy="5945610"/>
          </a:xfrm>
        </p:spPr>
      </p:pic>
    </p:spTree>
    <p:extLst>
      <p:ext uri="{BB962C8B-B14F-4D97-AF65-F5344CB8AC3E}">
        <p14:creationId xmlns:p14="http://schemas.microsoft.com/office/powerpoint/2010/main" val="164381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BC0C6C9-40B2-433A-F7CD-65E9BA9AC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61727" y="442252"/>
            <a:ext cx="9679273" cy="5973495"/>
          </a:xfrm>
        </p:spPr>
      </p:pic>
    </p:spTree>
    <p:extLst>
      <p:ext uri="{BB962C8B-B14F-4D97-AF65-F5344CB8AC3E}">
        <p14:creationId xmlns:p14="http://schemas.microsoft.com/office/powerpoint/2010/main" val="248091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B1ABE09F-865F-5320-F0CD-E1EC74952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4210" y="479708"/>
            <a:ext cx="9557890" cy="5898583"/>
          </a:xfrm>
        </p:spPr>
      </p:pic>
    </p:spTree>
    <p:extLst>
      <p:ext uri="{BB962C8B-B14F-4D97-AF65-F5344CB8AC3E}">
        <p14:creationId xmlns:p14="http://schemas.microsoft.com/office/powerpoint/2010/main" val="2050606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D9574EB0-286E-2210-3EBA-B870E6B2D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967" y="1536290"/>
            <a:ext cx="6339745" cy="3785419"/>
          </a:xfrm>
        </p:spPr>
        <p:txBody>
          <a:bodyPr>
            <a:normAutofit/>
          </a:bodyPr>
          <a:lstStyle/>
          <a:p>
            <a:endParaRPr lang="en-US" sz="1800" dirty="0">
              <a:hlinkClick r:id="rId2"/>
            </a:endParaRPr>
          </a:p>
          <a:p>
            <a:r>
              <a:rPr lang="en-US" sz="1800" dirty="0"/>
              <a:t>Bee Colony Data: </a:t>
            </a:r>
            <a:r>
              <a:rPr lang="en-US" sz="1800" dirty="0">
                <a:hlinkClick r:id="rId2"/>
              </a:rPr>
              <a:t>https://www.kaggle.com/datasets/kyleahmurphy/nass-honey-bee-20152021</a:t>
            </a:r>
            <a:endParaRPr lang="en-US" sz="1800" dirty="0"/>
          </a:p>
          <a:p>
            <a:r>
              <a:rPr lang="en-US" sz="1800" dirty="0"/>
              <a:t>Temperature Data: </a:t>
            </a:r>
            <a:r>
              <a:rPr lang="en-US" sz="1800" dirty="0">
                <a:hlinkClick r:id="rId3"/>
              </a:rPr>
              <a:t>https://www.ncdc.noaa.gov/cag/statewide/time-series/50/tavg/12/4/2015-2022?base_prd=true&amp;begbaseyear=1901&amp;endbaseyear=2000&amp;fbclid=IwAR0agv7-tZQdluJpUc8ErGi8QVyq2BC0VAtW25E6oVks0vIRMp8GjgPVNYY</a:t>
            </a: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4" name="Content Placeholder 3" descr="A yellow and black stuffed animal&#10;&#10;Description automatically generated with low confidence">
            <a:extLst>
              <a:ext uri="{FF2B5EF4-FFF2-40B4-BE49-F238E27FC236}">
                <a16:creationId xmlns:a16="http://schemas.microsoft.com/office/drawing/2014/main" id="{0504F0B2-A174-9BC4-5DB6-1FE1A82A1D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74" b="89918" l="9877" r="89877">
                        <a14:foregroundMark x1="35062" y1="10627" x2="45432" y2="8174"/>
                        <a14:foregroundMark x1="45432" y1="8174" x2="49630" y2="9537"/>
                      </a14:backgroundRemoval>
                    </a14:imgEffect>
                  </a14:imgLayer>
                </a14:imgProps>
              </a:ext>
            </a:extLst>
          </a:blip>
          <a:srcRect r="202" b="2"/>
          <a:stretch/>
        </p:blipFill>
        <p:spPr>
          <a:xfrm>
            <a:off x="8626267" y="1885507"/>
            <a:ext cx="2599620" cy="2360426"/>
          </a:xfrm>
          <a:prstGeom prst="rect">
            <a:avLst/>
          </a:prstGeom>
          <a:effectLst/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2582D8B-9818-9924-DE18-BA4D99ADD8C8}"/>
              </a:ext>
            </a:extLst>
          </p:cNvPr>
          <p:cNvGrpSpPr/>
          <p:nvPr/>
        </p:nvGrpSpPr>
        <p:grpSpPr>
          <a:xfrm rot="1633719">
            <a:off x="10236214" y="4949613"/>
            <a:ext cx="1219357" cy="1343124"/>
            <a:chOff x="330200" y="495300"/>
            <a:chExt cx="1117600" cy="1343124"/>
          </a:xfrm>
        </p:grpSpPr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7EF0601A-C6F9-BC40-B002-6814BD4D5637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exagon 27">
              <a:extLst>
                <a:ext uri="{FF2B5EF4-FFF2-40B4-BE49-F238E27FC236}">
                  <a16:creationId xmlns:a16="http://schemas.microsoft.com/office/drawing/2014/main" id="{BC586992-8328-FAF1-F118-C7E4EAA621BA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exagon 28">
              <a:extLst>
                <a:ext uri="{FF2B5EF4-FFF2-40B4-BE49-F238E27FC236}">
                  <a16:creationId xmlns:a16="http://schemas.microsoft.com/office/drawing/2014/main" id="{7A63DC71-C647-E8CD-05DA-E2967C3F676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Oval Callout 4">
            <a:extLst>
              <a:ext uri="{FF2B5EF4-FFF2-40B4-BE49-F238E27FC236}">
                <a16:creationId xmlns:a16="http://schemas.microsoft.com/office/drawing/2014/main" id="{D8FD3FE5-C839-3222-C02C-1057CBB6FD55}"/>
              </a:ext>
            </a:extLst>
          </p:cNvPr>
          <p:cNvSpPr/>
          <p:nvPr/>
        </p:nvSpPr>
        <p:spPr>
          <a:xfrm rot="17914383">
            <a:off x="7583613" y="1044121"/>
            <a:ext cx="1450982" cy="1477926"/>
          </a:xfrm>
          <a:prstGeom prst="wedgeEllipse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C23EDC-865F-E803-5060-FF7909F943F7}"/>
              </a:ext>
            </a:extLst>
          </p:cNvPr>
          <p:cNvSpPr txBox="1"/>
          <p:nvPr/>
        </p:nvSpPr>
        <p:spPr>
          <a:xfrm>
            <a:off x="7931888" y="1182919"/>
            <a:ext cx="10207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worry, bee happy 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4B3C58F-C2D1-5903-E5CA-55E2C0944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87" y="45595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Data Sources</a:t>
            </a:r>
          </a:p>
        </p:txBody>
      </p:sp>
    </p:spTree>
    <p:extLst>
      <p:ext uri="{BB962C8B-B14F-4D97-AF65-F5344CB8AC3E}">
        <p14:creationId xmlns:p14="http://schemas.microsoft.com/office/powerpoint/2010/main" val="61660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1B10D-58A0-1949-7F4F-68686C4CD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15" y="22351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History of Honey Bee Losses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22B39-EF3D-939F-EC52-093EA1C6E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863" y="1501582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/>
              <a:t>A timeline of the landslide in colony losses</a:t>
            </a:r>
          </a:p>
          <a:p>
            <a:r>
              <a:rPr lang="en-US" sz="2000" dirty="0"/>
              <a:t>Over 50% reduction in number of colonies in the U.S. from the 1940’s </a:t>
            </a:r>
          </a:p>
          <a:p>
            <a:pPr marL="0" indent="0">
              <a:buNone/>
            </a:pPr>
            <a:endParaRPr lang="en-US" sz="2000" dirty="0"/>
          </a:p>
          <a:p>
            <a:endParaRPr lang="en-US" sz="2000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AE766F-25F4-B0E4-CA7A-B7D0D4843E99}"/>
              </a:ext>
            </a:extLst>
          </p:cNvPr>
          <p:cNvGrpSpPr/>
          <p:nvPr/>
        </p:nvGrpSpPr>
        <p:grpSpPr>
          <a:xfrm>
            <a:off x="304314" y="3080170"/>
            <a:ext cx="1872569" cy="1668228"/>
            <a:chOff x="1184805" y="2810119"/>
            <a:chExt cx="1998922" cy="1807535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24D58099-8D9A-88D3-10DB-421B63F32375}"/>
                </a:ext>
              </a:extLst>
            </p:cNvPr>
            <p:cNvSpPr/>
            <p:nvPr/>
          </p:nvSpPr>
          <p:spPr>
            <a:xfrm>
              <a:off x="1184805" y="2810119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88FFD42-18AB-D263-0133-9746E25B7EFD}"/>
                </a:ext>
              </a:extLst>
            </p:cNvPr>
            <p:cNvSpPr txBox="1"/>
            <p:nvPr/>
          </p:nvSpPr>
          <p:spPr>
            <a:xfrm>
              <a:off x="1446483" y="3129112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4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1940’s</a:t>
              </a:r>
              <a:endParaRPr lang="en-US" sz="20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75EB68B-4475-AB23-EC26-7FDDC71E99FD}"/>
                </a:ext>
              </a:extLst>
            </p:cNvPr>
            <p:cNvSpPr txBox="1"/>
            <p:nvPr/>
          </p:nvSpPr>
          <p:spPr>
            <a:xfrm>
              <a:off x="1499646" y="3664754"/>
              <a:ext cx="1584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6 million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03F54D4-F8F1-B694-BE2D-DB4CC673F885}"/>
              </a:ext>
            </a:extLst>
          </p:cNvPr>
          <p:cNvGrpSpPr/>
          <p:nvPr/>
        </p:nvGrpSpPr>
        <p:grpSpPr>
          <a:xfrm>
            <a:off x="10266157" y="3077356"/>
            <a:ext cx="2151491" cy="1597106"/>
            <a:chOff x="8312453" y="3038969"/>
            <a:chExt cx="2151491" cy="1597106"/>
          </a:xfrm>
        </p:grpSpPr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20794265-CA34-D66C-39D0-46937F0C2986}"/>
                </a:ext>
              </a:extLst>
            </p:cNvPr>
            <p:cNvSpPr/>
            <p:nvPr/>
          </p:nvSpPr>
          <p:spPr>
            <a:xfrm>
              <a:off x="8312453" y="3038969"/>
              <a:ext cx="1814498" cy="1597106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 w="76200">
              <a:solidFill>
                <a:srgbClr val="FFC000"/>
              </a:solidFill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61A10F-523A-6421-C39E-413134537836}"/>
                </a:ext>
              </a:extLst>
            </p:cNvPr>
            <p:cNvSpPr txBox="1"/>
            <p:nvPr/>
          </p:nvSpPr>
          <p:spPr>
            <a:xfrm>
              <a:off x="8706030" y="3123195"/>
              <a:ext cx="1757914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32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2021</a:t>
              </a:r>
              <a:endParaRPr lang="en-US" sz="3600" b="1" dirty="0">
                <a:ln w="12700" cmpd="sng">
                  <a:solidFill>
                    <a:srgbClr val="C56805"/>
                  </a:solidFill>
                  <a:prstDash val="solid"/>
                </a:ln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039A1D5-5714-ACF6-42DE-2DA64E9B887D}"/>
                </a:ext>
              </a:extLst>
            </p:cNvPr>
            <p:cNvSpPr txBox="1"/>
            <p:nvPr/>
          </p:nvSpPr>
          <p:spPr>
            <a:xfrm>
              <a:off x="8471398" y="3604902"/>
              <a:ext cx="150538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 2.8 million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5071BBA-5AC7-6AE0-97D0-E3AD79DF9093}"/>
              </a:ext>
            </a:extLst>
          </p:cNvPr>
          <p:cNvGrpSpPr/>
          <p:nvPr/>
        </p:nvGrpSpPr>
        <p:grpSpPr>
          <a:xfrm>
            <a:off x="5244664" y="3958271"/>
            <a:ext cx="1813928" cy="1616332"/>
            <a:chOff x="5244664" y="3958271"/>
            <a:chExt cx="1813928" cy="1616332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EF139369-3F4E-F913-9EEF-3ACFB9F0C659}"/>
                </a:ext>
              </a:extLst>
            </p:cNvPr>
            <p:cNvSpPr/>
            <p:nvPr/>
          </p:nvSpPr>
          <p:spPr>
            <a:xfrm>
              <a:off x="5244664" y="3958271"/>
              <a:ext cx="1787626" cy="1616332"/>
            </a:xfrm>
            <a:prstGeom prst="hexagon">
              <a:avLst/>
            </a:prstGeom>
            <a:noFill/>
            <a:ln w="76200">
              <a:solidFill>
                <a:srgbClr val="76717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>
                  <a:solidFill>
                    <a:schemeClr val="accent3">
                      <a:lumMod val="50000"/>
                    </a:schemeClr>
                  </a:solidFill>
                </a:ln>
                <a:solidFill>
                  <a:schemeClr val="accent4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A78A5B2-371A-70EF-A2CA-859C24A6891A}"/>
                </a:ext>
              </a:extLst>
            </p:cNvPr>
            <p:cNvSpPr txBox="1"/>
            <p:nvPr/>
          </p:nvSpPr>
          <p:spPr>
            <a:xfrm>
              <a:off x="5546722" y="4244211"/>
              <a:ext cx="1511870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solidFill>
                    <a:srgbClr val="ECBD7D"/>
                  </a:solidFill>
                </a:rPr>
                <a:t>1970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solidFill>
                  <a:srgbClr val="ECBD7D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E30B38C-2BA2-3827-DB79-06AEF5D0F64B}"/>
                </a:ext>
              </a:extLst>
            </p:cNvPr>
            <p:cNvSpPr txBox="1"/>
            <p:nvPr/>
          </p:nvSpPr>
          <p:spPr>
            <a:xfrm>
              <a:off x="5505684" y="4768952"/>
              <a:ext cx="141678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accent3">
                        <a:lumMod val="50000"/>
                      </a:schemeClr>
                    </a:solidFill>
                  </a:ln>
                </a:rPr>
                <a:t>3 million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6DED882-629F-2319-13D3-17A24DEB8B89}"/>
              </a:ext>
            </a:extLst>
          </p:cNvPr>
          <p:cNvGrpSpPr/>
          <p:nvPr/>
        </p:nvGrpSpPr>
        <p:grpSpPr>
          <a:xfrm>
            <a:off x="6867743" y="3066723"/>
            <a:ext cx="2077397" cy="1668228"/>
            <a:chOff x="6538809" y="3997540"/>
            <a:chExt cx="2077397" cy="1668228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06061E35-8C8C-64B5-B812-7A662BFAE004}"/>
                </a:ext>
              </a:extLst>
            </p:cNvPr>
            <p:cNvSpPr/>
            <p:nvPr/>
          </p:nvSpPr>
          <p:spPr>
            <a:xfrm>
              <a:off x="6538809" y="3997540"/>
              <a:ext cx="1920788" cy="1668228"/>
            </a:xfrm>
            <a:prstGeom prst="hexagon">
              <a:avLst/>
            </a:prstGeom>
            <a:noFill/>
            <a:ln w="76200">
              <a:solidFill>
                <a:srgbClr val="ECBD7D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EC92AF-798A-4800-A38A-DF73FB546B52}"/>
                </a:ext>
              </a:extLst>
            </p:cNvPr>
            <p:cNvSpPr txBox="1"/>
            <p:nvPr/>
          </p:nvSpPr>
          <p:spPr>
            <a:xfrm>
              <a:off x="6925634" y="4043133"/>
              <a:ext cx="1690572" cy="584775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C56805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tx1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</a:rPr>
                <a:t>1987</a:t>
              </a:r>
              <a:endParaRPr lang="en-US" sz="2000" b="1" dirty="0">
                <a:ln w="12700" cmpd="sng">
                  <a:solidFill>
                    <a:schemeClr val="tx1"/>
                  </a:solidFill>
                  <a:prstDash val="solid"/>
                </a:ln>
                <a:solidFill>
                  <a:schemeClr val="bg2">
                    <a:lumMod val="90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4E489C6-920C-E1F3-D657-5D9CE3BA307C}"/>
                </a:ext>
              </a:extLst>
            </p:cNvPr>
            <p:cNvSpPr txBox="1"/>
            <p:nvPr/>
          </p:nvSpPr>
          <p:spPr>
            <a:xfrm>
              <a:off x="6719306" y="4523591"/>
              <a:ext cx="164984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Introduction of Invasive Varroa Mites + other pathogens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F77C229-4C9B-F5E3-B87C-3097E8E05AE7}"/>
              </a:ext>
            </a:extLst>
          </p:cNvPr>
          <p:cNvGrpSpPr/>
          <p:nvPr/>
        </p:nvGrpSpPr>
        <p:grpSpPr>
          <a:xfrm>
            <a:off x="1963460" y="4052611"/>
            <a:ext cx="1819184" cy="1616333"/>
            <a:chOff x="2991521" y="3858234"/>
            <a:chExt cx="2034210" cy="1807535"/>
          </a:xfrm>
        </p:grpSpPr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146F81DB-BFC5-8A13-23CF-515ACF7BDABD}"/>
                </a:ext>
              </a:extLst>
            </p:cNvPr>
            <p:cNvSpPr/>
            <p:nvPr/>
          </p:nvSpPr>
          <p:spPr>
            <a:xfrm>
              <a:off x="2991521" y="3858234"/>
              <a:ext cx="1998922" cy="1807535"/>
            </a:xfrm>
            <a:prstGeom prst="hexagon">
              <a:avLst/>
            </a:prstGeom>
            <a:noFill/>
            <a:ln w="76200">
              <a:solidFill>
                <a:schemeClr val="accent4"/>
              </a:solidFill>
            </a:ln>
            <a:effectLst>
              <a:glow rad="101600">
                <a:srgbClr val="FFC00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soft" dir="t">
                  <a:rot lat="0" lon="0" rev="15600000"/>
                </a:lightRig>
              </a:scene3d>
              <a:sp3d extrusionH="57150" prstMaterial="softEdge">
                <a:bevelT w="25400" h="38100"/>
              </a:sp3d>
            </a:bodyPr>
            <a:lstStyle/>
            <a:p>
              <a:pPr algn="ctr"/>
              <a:endParaRPr lang="en-US" b="1">
                <a:ln/>
                <a:solidFill>
                  <a:schemeClr val="accent4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C507424-0853-0171-DDA7-6026B8BD0240}"/>
                </a:ext>
              </a:extLst>
            </p:cNvPr>
            <p:cNvSpPr txBox="1"/>
            <p:nvPr/>
          </p:nvSpPr>
          <p:spPr>
            <a:xfrm>
              <a:off x="3567848" y="4341822"/>
              <a:ext cx="1457883" cy="8309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# of Small Farms After WW2</a:t>
              </a:r>
            </a:p>
          </p:txBody>
        </p:sp>
        <p:sp>
          <p:nvSpPr>
            <p:cNvPr id="34" name="Down Arrow 33">
              <a:extLst>
                <a:ext uri="{FF2B5EF4-FFF2-40B4-BE49-F238E27FC236}">
                  <a16:creationId xmlns:a16="http://schemas.microsoft.com/office/drawing/2014/main" id="{D9775297-A3AB-0B18-9E2A-FF07269AC052}"/>
                </a:ext>
              </a:extLst>
            </p:cNvPr>
            <p:cNvSpPr/>
            <p:nvPr/>
          </p:nvSpPr>
          <p:spPr>
            <a:xfrm>
              <a:off x="3275903" y="4483128"/>
              <a:ext cx="291945" cy="548384"/>
            </a:xfrm>
            <a:prstGeom prst="downArrow">
              <a:avLst/>
            </a:prstGeom>
            <a:solidFill>
              <a:schemeClr val="accent2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F1C8C07-8D8C-E163-BFF0-FD4FFBF32CA6}"/>
              </a:ext>
            </a:extLst>
          </p:cNvPr>
          <p:cNvGrpSpPr/>
          <p:nvPr/>
        </p:nvGrpSpPr>
        <p:grpSpPr>
          <a:xfrm>
            <a:off x="3557685" y="3050487"/>
            <a:ext cx="1887677" cy="1668228"/>
            <a:chOff x="3707816" y="2738157"/>
            <a:chExt cx="2059186" cy="180753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7201E2-FB6A-C144-87AF-C174DC19A4B3}"/>
                </a:ext>
              </a:extLst>
            </p:cNvPr>
            <p:cNvGrpSpPr/>
            <p:nvPr/>
          </p:nvGrpSpPr>
          <p:grpSpPr>
            <a:xfrm>
              <a:off x="3707816" y="2738157"/>
              <a:ext cx="1998922" cy="1807535"/>
              <a:chOff x="2991521" y="3858234"/>
              <a:chExt cx="1998922" cy="1807535"/>
            </a:xfrm>
          </p:grpSpPr>
          <p:sp>
            <p:nvSpPr>
              <p:cNvPr id="12" name="Hexagon 11">
                <a:extLst>
                  <a:ext uri="{FF2B5EF4-FFF2-40B4-BE49-F238E27FC236}">
                    <a16:creationId xmlns:a16="http://schemas.microsoft.com/office/drawing/2014/main" id="{55BD19A5-F925-5D6E-779B-09C52EC05944}"/>
                  </a:ext>
                </a:extLst>
              </p:cNvPr>
              <p:cNvSpPr/>
              <p:nvPr/>
            </p:nvSpPr>
            <p:spPr>
              <a:xfrm>
                <a:off x="2991521" y="3858234"/>
                <a:ext cx="1998922" cy="1807535"/>
              </a:xfrm>
              <a:prstGeom prst="hexagon">
                <a:avLst/>
              </a:prstGeom>
              <a:noFill/>
              <a:ln w="76200">
                <a:solidFill>
                  <a:srgbClr val="C56805"/>
                </a:solidFill>
              </a:ln>
              <a:effectLst>
                <a:glow rad="101600">
                  <a:srgbClr val="FFC000">
                    <a:alpha val="60000"/>
                  </a:srgb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cene3d>
                  <a:camera prst="orthographicFront"/>
                  <a:lightRig rig="soft" dir="t">
                    <a:rot lat="0" lon="0" rev="15600000"/>
                  </a:lightRig>
                </a:scene3d>
                <a:sp3d extrusionH="57150" prstMaterial="softEdge">
                  <a:bevelT w="25400" h="38100"/>
                </a:sp3d>
              </a:bodyPr>
              <a:lstStyle/>
              <a:p>
                <a:pPr algn="ctr"/>
                <a:endParaRPr lang="en-US" b="1">
                  <a:ln/>
                  <a:solidFill>
                    <a:schemeClr val="accent4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D8CE689-15DF-E8D4-DCE8-B9012E07F765}"/>
                  </a:ext>
                </a:extLst>
              </p:cNvPr>
              <p:cNvSpPr txBox="1"/>
              <p:nvPr/>
            </p:nvSpPr>
            <p:spPr>
              <a:xfrm>
                <a:off x="3181944" y="4430406"/>
                <a:ext cx="16667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Introduction of DDT &amp; other harmful pesticides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8873AF5-7472-B8FF-E5D4-E3530A03509F}"/>
                </a:ext>
              </a:extLst>
            </p:cNvPr>
            <p:cNvSpPr txBox="1"/>
            <p:nvPr/>
          </p:nvSpPr>
          <p:spPr>
            <a:xfrm>
              <a:off x="4076430" y="2839197"/>
              <a:ext cx="1690572" cy="633607"/>
            </a:xfrm>
            <a:prstGeom prst="rect">
              <a:avLst/>
            </a:prstGeom>
            <a:noFill/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r>
                <a:rPr lang="en-US" sz="2000" b="1" dirty="0">
                  <a:ln w="12700" cmpd="sng">
                    <a:solidFill>
                      <a:srgbClr val="ECBD7D"/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 </a:t>
              </a:r>
              <a:r>
                <a:rPr lang="en-US" sz="3200" b="1" dirty="0">
                  <a:ln w="12700" cmpd="sng">
                    <a:solidFill>
                      <a:schemeClr val="accent3">
                        <a:lumMod val="5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/>
                      </a:gs>
                      <a:gs pos="4000">
                        <a:schemeClr val="accent4">
                          <a:lumMod val="60000"/>
                          <a:lumOff val="40000"/>
                        </a:schemeClr>
                      </a:gs>
                      <a:gs pos="87000">
                        <a:schemeClr val="accent4">
                          <a:lumMod val="20000"/>
                          <a:lumOff val="80000"/>
                        </a:schemeClr>
                      </a:gs>
                    </a:gsLst>
                    <a:lin ang="5400000"/>
                  </a:gradFill>
                </a:rPr>
                <a:t>1947</a:t>
              </a:r>
              <a:endParaRPr lang="en-US" sz="2000" b="1" dirty="0">
                <a:ln w="12700" cmpd="sng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63671A3-0071-2A29-6B55-7EC29D765BFA}"/>
              </a:ext>
            </a:extLst>
          </p:cNvPr>
          <p:cNvGrpSpPr/>
          <p:nvPr/>
        </p:nvGrpSpPr>
        <p:grpSpPr>
          <a:xfrm>
            <a:off x="8631106" y="4000716"/>
            <a:ext cx="1872569" cy="1668228"/>
            <a:chOff x="8631106" y="4000716"/>
            <a:chExt cx="1872569" cy="1668228"/>
          </a:xfrm>
        </p:grpSpPr>
        <p:sp>
          <p:nvSpPr>
            <p:cNvPr id="42" name="Hexagon 41">
              <a:extLst>
                <a:ext uri="{FF2B5EF4-FFF2-40B4-BE49-F238E27FC236}">
                  <a16:creationId xmlns:a16="http://schemas.microsoft.com/office/drawing/2014/main" id="{0EE25FA1-4F03-1ED1-82ED-2DF9F0DF538C}"/>
                </a:ext>
              </a:extLst>
            </p:cNvPr>
            <p:cNvSpPr/>
            <p:nvPr/>
          </p:nvSpPr>
          <p:spPr>
            <a:xfrm>
              <a:off x="8631106" y="4000716"/>
              <a:ext cx="1872569" cy="1668228"/>
            </a:xfrm>
            <a:prstGeom prst="hexagon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572C51C-400B-7662-8D73-A2E778AE88BD}"/>
                </a:ext>
              </a:extLst>
            </p:cNvPr>
            <p:cNvSpPr txBox="1"/>
            <p:nvPr/>
          </p:nvSpPr>
          <p:spPr>
            <a:xfrm>
              <a:off x="8849917" y="4427377"/>
              <a:ext cx="148410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Habitat Loss &amp; Global Warming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619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290C-6A8F-789E-489B-DD1C58C05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84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A Mystery Plague: Colony Collapse Disorder (CCD)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BA006-D532-E51E-5E58-71B38DED7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3495" y="1345971"/>
            <a:ext cx="10515600" cy="5029089"/>
          </a:xfrm>
        </p:spPr>
        <p:txBody>
          <a:bodyPr>
            <a:normAutofit/>
          </a:bodyPr>
          <a:lstStyle/>
          <a:p>
            <a:r>
              <a:rPr lang="en-US" sz="2000" dirty="0"/>
              <a:t>First characterized in 2006, beekeepers reported as much as 30-90% loss of their hives </a:t>
            </a:r>
          </a:p>
          <a:p>
            <a:r>
              <a:rPr lang="en-US" sz="2000" dirty="0"/>
              <a:t>Signs of CCD: </a:t>
            </a:r>
          </a:p>
          <a:p>
            <a:pPr lvl="1"/>
            <a:r>
              <a:rPr lang="en-US" sz="1800" dirty="0"/>
              <a:t>Sudden vanishing/loss of a colony’s worker bee population </a:t>
            </a:r>
          </a:p>
          <a:p>
            <a:pPr lvl="1"/>
            <a:r>
              <a:rPr lang="en-US" sz="1800" dirty="0"/>
              <a:t>Little to no dead bees</a:t>
            </a:r>
          </a:p>
          <a:p>
            <a:pPr lvl="1"/>
            <a:r>
              <a:rPr lang="en-US" sz="1800" dirty="0"/>
              <a:t>Queen and young brood remain </a:t>
            </a:r>
          </a:p>
          <a:p>
            <a:pPr lvl="1"/>
            <a:r>
              <a:rPr lang="en-US" sz="1800" dirty="0"/>
              <a:t>Abundant honey and pollen reserves remain</a:t>
            </a:r>
          </a:p>
          <a:p>
            <a:r>
              <a:rPr lang="en-US" sz="2000" dirty="0"/>
              <a:t>Without worker bees, the hives eventually die off</a:t>
            </a:r>
          </a:p>
          <a:p>
            <a:r>
              <a:rPr lang="en-US" sz="2000" dirty="0"/>
              <a:t> Despite intense research, </a:t>
            </a:r>
            <a:r>
              <a:rPr lang="en-US" sz="2000" u="sng" dirty="0"/>
              <a:t>no definitive underlying cause has been identified for CCD </a:t>
            </a:r>
          </a:p>
          <a:p>
            <a:r>
              <a:rPr lang="en-US" sz="2000" dirty="0"/>
              <a:t>Suspected causes: </a:t>
            </a:r>
          </a:p>
          <a:p>
            <a:pPr lvl="1"/>
            <a:r>
              <a:rPr lang="en-US" sz="2000" dirty="0"/>
              <a:t>Parasites</a:t>
            </a:r>
          </a:p>
          <a:p>
            <a:pPr lvl="1"/>
            <a:r>
              <a:rPr lang="en-US" sz="2000" dirty="0"/>
              <a:t>Diseases</a:t>
            </a:r>
          </a:p>
          <a:p>
            <a:pPr lvl="1"/>
            <a:r>
              <a:rPr lang="en-US" sz="2000" dirty="0"/>
              <a:t>Pesticides</a:t>
            </a:r>
          </a:p>
          <a:p>
            <a:pPr lvl="1"/>
            <a:r>
              <a:rPr lang="en-US" sz="2000" dirty="0"/>
              <a:t>Loss of habitat </a:t>
            </a:r>
          </a:p>
          <a:p>
            <a:pPr lvl="1"/>
            <a:r>
              <a:rPr lang="en-US" sz="2000" dirty="0"/>
              <a:t>Poor nutrition</a:t>
            </a:r>
          </a:p>
          <a:p>
            <a:pPr lvl="1"/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6851BA3-CAF1-1D87-3EC3-82E00A608A3C}"/>
              </a:ext>
            </a:extLst>
          </p:cNvPr>
          <p:cNvGrpSpPr/>
          <p:nvPr/>
        </p:nvGrpSpPr>
        <p:grpSpPr>
          <a:xfrm rot="1633719">
            <a:off x="10402245" y="4945215"/>
            <a:ext cx="1219357" cy="1343124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54F8D638-8004-2D97-3912-BF61B44A575B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B5FE480-8396-C710-6A30-C5E8D5EA094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C5F87825-D781-3911-A72D-8AE66E816640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612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CF582-BB9D-6ACA-A576-9D119F4F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Save The Bees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C5E2108E-A68F-F581-2D85-219AE190DD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72036" y="1480771"/>
            <a:ext cx="3774592" cy="3311046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C4CA60-D927-A010-9473-A15E2D60E5FB}"/>
              </a:ext>
            </a:extLst>
          </p:cNvPr>
          <p:cNvSpPr txBox="1"/>
          <p:nvPr/>
        </p:nvSpPr>
        <p:spPr>
          <a:xfrm>
            <a:off x="7534163" y="6627168"/>
            <a:ext cx="5567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Image Source: https://</a:t>
            </a:r>
            <a:r>
              <a:rPr lang="en-US" sz="900" dirty="0" err="1">
                <a:solidFill>
                  <a:schemeClr val="bg2">
                    <a:lumMod val="75000"/>
                  </a:schemeClr>
                </a:solidFill>
              </a:rPr>
              <a:t>shorebags.com</a:t>
            </a:r>
            <a:r>
              <a:rPr lang="en-US" sz="900" dirty="0">
                <a:solidFill>
                  <a:schemeClr val="bg2">
                    <a:lumMod val="75000"/>
                  </a:schemeClr>
                </a:solidFill>
              </a:rPr>
              <a:t>/blogs/news/were-honoring-the-disappearing-honey-bee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422C6DC-B0B7-CF1D-6736-FF59A827C254}"/>
              </a:ext>
            </a:extLst>
          </p:cNvPr>
          <p:cNvSpPr txBox="1">
            <a:spLocks/>
          </p:cNvSpPr>
          <p:nvPr/>
        </p:nvSpPr>
        <p:spPr>
          <a:xfrm>
            <a:off x="821714" y="1627186"/>
            <a:ext cx="10515600" cy="5029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bee die off has been termed the Bee-</a:t>
            </a:r>
            <a:r>
              <a:rPr lang="en-US" sz="1800" dirty="0" err="1"/>
              <a:t>pocalypse</a:t>
            </a:r>
            <a:r>
              <a:rPr lang="en-US" sz="1800" dirty="0"/>
              <a:t> or </a:t>
            </a:r>
            <a:r>
              <a:rPr lang="en-US" sz="1800" dirty="0" err="1"/>
              <a:t>Beemageddon</a:t>
            </a:r>
            <a:br>
              <a:rPr lang="en-US" sz="1800" dirty="0"/>
            </a:br>
            <a:r>
              <a:rPr lang="en-US" sz="1800" dirty="0"/>
              <a:t> </a:t>
            </a:r>
          </a:p>
          <a:p>
            <a:r>
              <a:rPr lang="en-US" sz="1800" dirty="0"/>
              <a:t>Bee colony loss poses a threat to food security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Bee pollination enables the production of 90+ commercially </a:t>
            </a:r>
            <a:br>
              <a:rPr lang="en-US" sz="1800" dirty="0"/>
            </a:br>
            <a:endParaRPr lang="en-US" sz="1800" dirty="0"/>
          </a:p>
          <a:p>
            <a:pPr marL="0" indent="0">
              <a:buNone/>
            </a:pPr>
            <a:r>
              <a:rPr lang="en-US" sz="1800" dirty="0"/>
              <a:t>    grown crops in North America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Their combined services of bees in the U.S. alone are worth greater than </a:t>
            </a:r>
          </a:p>
          <a:p>
            <a:pPr marL="0" indent="0">
              <a:buNone/>
            </a:pPr>
            <a:r>
              <a:rPr lang="en-US" sz="1800" dirty="0"/>
              <a:t>     15 billion dollars 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2" name="Picture 11" descr="A pile of red berries&#10;&#10;Description automatically generated with medium confidence">
            <a:extLst>
              <a:ext uri="{FF2B5EF4-FFF2-40B4-BE49-F238E27FC236}">
                <a16:creationId xmlns:a16="http://schemas.microsoft.com/office/drawing/2014/main" id="{D4705A9A-E842-B248-A8F5-D456A5C6C3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47655" y="5654771"/>
            <a:ext cx="972953" cy="413046"/>
          </a:xfrm>
          <a:prstGeom prst="rect">
            <a:avLst/>
          </a:prstGeom>
        </p:spPr>
      </p:pic>
      <p:pic>
        <p:nvPicPr>
          <p:cNvPr id="14" name="Picture 13" descr="A pile of peanuts&#10;&#10;Description automatically generated with low confidence">
            <a:extLst>
              <a:ext uri="{FF2B5EF4-FFF2-40B4-BE49-F238E27FC236}">
                <a16:creationId xmlns:a16="http://schemas.microsoft.com/office/drawing/2014/main" id="{5D479370-5E3B-B2F7-C327-F90EB2B80C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8288" y="5654771"/>
            <a:ext cx="717111" cy="413045"/>
          </a:xfrm>
          <a:prstGeom prst="rect">
            <a:avLst/>
          </a:prstGeom>
        </p:spPr>
      </p:pic>
      <p:pic>
        <p:nvPicPr>
          <p:cNvPr id="16" name="Picture 15" descr="A group of blueberries&#10;&#10;Description automatically generated with medium confidence">
            <a:extLst>
              <a:ext uri="{FF2B5EF4-FFF2-40B4-BE49-F238E27FC236}">
                <a16:creationId xmlns:a16="http://schemas.microsoft.com/office/drawing/2014/main" id="{03EA67C4-CA8D-9545-FDF7-69C8640776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651732" y="5654771"/>
            <a:ext cx="1009467" cy="471841"/>
          </a:xfrm>
          <a:prstGeom prst="rect">
            <a:avLst/>
          </a:prstGeom>
        </p:spPr>
      </p:pic>
      <p:pic>
        <p:nvPicPr>
          <p:cNvPr id="18" name="Picture 17" descr="A group of apples&#10;&#10;Description automatically generated with low confidence">
            <a:extLst>
              <a:ext uri="{FF2B5EF4-FFF2-40B4-BE49-F238E27FC236}">
                <a16:creationId xmlns:a16="http://schemas.microsoft.com/office/drawing/2014/main" id="{20FACE1C-B3BB-080D-8585-199B32B17D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0638" y="5659423"/>
            <a:ext cx="678838" cy="566192"/>
          </a:xfrm>
          <a:prstGeom prst="rect">
            <a:avLst/>
          </a:prstGeom>
        </p:spPr>
      </p:pic>
      <p:pic>
        <p:nvPicPr>
          <p:cNvPr id="20" name="Picture 19" descr="A group of pears&#10;&#10;Description automatically generated with medium confidence">
            <a:extLst>
              <a:ext uri="{FF2B5EF4-FFF2-40B4-BE49-F238E27FC236}">
                <a16:creationId xmlns:a16="http://schemas.microsoft.com/office/drawing/2014/main" id="{DC88AAA8-5142-3300-6161-6C53159AFAC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1566"/>
          <a:stretch/>
        </p:blipFill>
        <p:spPr>
          <a:xfrm>
            <a:off x="6079514" y="5449240"/>
            <a:ext cx="717111" cy="922761"/>
          </a:xfrm>
          <a:prstGeom prst="rect">
            <a:avLst/>
          </a:prstGeom>
        </p:spPr>
      </p:pic>
      <p:pic>
        <p:nvPicPr>
          <p:cNvPr id="22" name="Picture 21" descr="A head of broccoli&#10;&#10;Description automatically generated">
            <a:extLst>
              <a:ext uri="{FF2B5EF4-FFF2-40B4-BE49-F238E27FC236}">
                <a16:creationId xmlns:a16="http://schemas.microsoft.com/office/drawing/2014/main" id="{DCEA8DAD-7C99-91BD-315A-3E7214FDA0C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427407" y="5558324"/>
            <a:ext cx="691014" cy="664734"/>
          </a:xfrm>
          <a:prstGeom prst="rect">
            <a:avLst/>
          </a:prstGeom>
        </p:spPr>
      </p:pic>
      <p:pic>
        <p:nvPicPr>
          <p:cNvPr id="24" name="Picture 23" descr="A picture containing fruit, peach, sliced, fresh&#10;&#10;Description automatically generated">
            <a:extLst>
              <a:ext uri="{FF2B5EF4-FFF2-40B4-BE49-F238E27FC236}">
                <a16:creationId xmlns:a16="http://schemas.microsoft.com/office/drawing/2014/main" id="{537D0017-8F5D-70CF-3FAA-75B23EFE2A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7855" b="92749" l="6393" r="97717">
                        <a14:foregroundMark x1="27169" y1="9668" x2="36530" y2="6344"/>
                        <a14:foregroundMark x1="36530" y1="6344" x2="45205" y2="8157"/>
                        <a14:foregroundMark x1="45205" y1="8157" x2="47260" y2="9366"/>
                        <a14:foregroundMark x1="89498" y1="44109" x2="95662" y2="54079"/>
                        <a14:foregroundMark x1="95662" y1="54079" x2="96347" y2="67069"/>
                        <a14:foregroundMark x1="96347" y1="67069" x2="89498" y2="90332"/>
                        <a14:foregroundMark x1="89498" y1="90332" x2="71233" y2="93353"/>
                        <a14:foregroundMark x1="71233" y1="93353" x2="59361" y2="89426"/>
                        <a14:foregroundMark x1="89954" y1="51360" x2="95205" y2="60423"/>
                        <a14:foregroundMark x1="95205" y1="60423" x2="97717" y2="72205"/>
                        <a14:foregroundMark x1="97717" y1="72205" x2="94749" y2="77039"/>
                        <a14:foregroundMark x1="9132" y1="27190" x2="0" y2="47734"/>
                        <a14:foregroundMark x1="0" y1="47734" x2="5479" y2="56495"/>
                        <a14:foregroundMark x1="5479" y1="56495" x2="6393" y2="43807"/>
                        <a14:foregroundMark x1="6393" y1="43807" x2="11872" y2="3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15736" y="5578377"/>
            <a:ext cx="748744" cy="565832"/>
          </a:xfrm>
          <a:prstGeom prst="rect">
            <a:avLst/>
          </a:prstGeom>
        </p:spPr>
      </p:pic>
      <p:pic>
        <p:nvPicPr>
          <p:cNvPr id="26" name="Picture 25" descr="A picture containing melon, fruit, sweet melon, different&#10;&#10;Description automatically generated">
            <a:extLst>
              <a:ext uri="{FF2B5EF4-FFF2-40B4-BE49-F238E27FC236}">
                <a16:creationId xmlns:a16="http://schemas.microsoft.com/office/drawing/2014/main" id="{BEB91544-1B63-1182-C2EF-5F2D6C95688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0" b="97232" l="0" r="97255">
                        <a14:foregroundMark x1="17059" y1="11765" x2="37255" y2="2422"/>
                        <a14:foregroundMark x1="37255" y1="2422" x2="48039" y2="10727"/>
                        <a14:foregroundMark x1="48039" y1="10727" x2="47451" y2="8997"/>
                        <a14:foregroundMark x1="28039" y1="4498" x2="38039" y2="1038"/>
                        <a14:foregroundMark x1="38039" y1="1038" x2="41176" y2="6228"/>
                        <a14:foregroundMark x1="10196" y1="34256" x2="784" y2="43599"/>
                        <a14:foregroundMark x1="784" y1="43599" x2="980" y2="59170"/>
                        <a14:foregroundMark x1="980" y1="59170" x2="12549" y2="79585"/>
                        <a14:foregroundMark x1="12549" y1="79585" x2="13922" y2="80277"/>
                        <a14:foregroundMark x1="14314" y1="81661" x2="16863" y2="93772"/>
                        <a14:foregroundMark x1="16863" y1="93772" x2="23725" y2="99308"/>
                        <a14:foregroundMark x1="23725" y1="99308" x2="30980" y2="91349"/>
                        <a14:foregroundMark x1="30980" y1="91349" x2="34118" y2="81315"/>
                        <a14:foregroundMark x1="40980" y1="79239" x2="37451" y2="97578"/>
                        <a14:foregroundMark x1="37451" y1="97578" x2="17647" y2="97232"/>
                        <a14:foregroundMark x1="17647" y1="97232" x2="13529" y2="84775"/>
                        <a14:foregroundMark x1="13529" y1="84775" x2="15686" y2="80969"/>
                        <a14:foregroundMark x1="9608" y1="82699" x2="18824" y2="93426"/>
                        <a14:foregroundMark x1="86667" y1="30450" x2="98824" y2="45675"/>
                        <a14:foregroundMark x1="98824" y1="45675" x2="96863" y2="59862"/>
                        <a14:foregroundMark x1="96863" y1="59862" x2="92549" y2="71280"/>
                        <a14:foregroundMark x1="92549" y1="71280" x2="84706" y2="69204"/>
                        <a14:foregroundMark x1="84706" y1="69204" x2="84510" y2="66090"/>
                        <a14:foregroundMark x1="94510" y1="38754" x2="96078" y2="53979"/>
                        <a14:foregroundMark x1="96078" y1="53979" x2="92941" y2="66436"/>
                        <a14:foregroundMark x1="92941" y1="66436" x2="92353" y2="66782"/>
                        <a14:foregroundMark x1="94510" y1="41522" x2="97255" y2="54671"/>
                        <a14:foregroundMark x1="97255" y1="54671" x2="92549" y2="6228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860134" y="5620253"/>
            <a:ext cx="1024823" cy="5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67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shape&#10;&#10;Description automatically generated">
            <a:extLst>
              <a:ext uri="{FF2B5EF4-FFF2-40B4-BE49-F238E27FC236}">
                <a16:creationId xmlns:a16="http://schemas.microsoft.com/office/drawing/2014/main" id="{50851DE7-215E-AECE-4553-1F6E2C5E0A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47"/>
          <a:stretch/>
        </p:blipFill>
        <p:spPr>
          <a:xfrm>
            <a:off x="5789040" y="2244530"/>
            <a:ext cx="6002467" cy="39306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D7BA73-BD2E-1785-F6C8-84423A382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85" y="533174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How Have the Bees Been Doing? </a:t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C2AA2C6E-C90D-F30A-B3AD-449E19920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7763" y="1959882"/>
            <a:ext cx="5763891" cy="400243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43988E-DC80-7BED-BDCD-E73C99A85D18}"/>
              </a:ext>
            </a:extLst>
          </p:cNvPr>
          <p:cNvSpPr/>
          <p:nvPr/>
        </p:nvSpPr>
        <p:spPr>
          <a:xfrm>
            <a:off x="2233227" y="2040209"/>
            <a:ext cx="2188029" cy="772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7A0AB7-F2F5-E16A-29A6-07DFBB969011}"/>
              </a:ext>
            </a:extLst>
          </p:cNvPr>
          <p:cNvGrpSpPr/>
          <p:nvPr/>
        </p:nvGrpSpPr>
        <p:grpSpPr>
          <a:xfrm>
            <a:off x="3711568" y="2140366"/>
            <a:ext cx="2878550" cy="723625"/>
            <a:chOff x="3305413" y="1677875"/>
            <a:chExt cx="2802042" cy="723625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0677B7-12B3-4812-D8BC-3ACE801D7250}"/>
                </a:ext>
              </a:extLst>
            </p:cNvPr>
            <p:cNvSpPr txBox="1"/>
            <p:nvPr/>
          </p:nvSpPr>
          <p:spPr>
            <a:xfrm>
              <a:off x="3334796" y="1785947"/>
              <a:ext cx="2772659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2006</a:t>
              </a:r>
            </a:p>
            <a:p>
              <a:endParaRPr lang="en-US" sz="1600" dirty="0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3626CB16-15B7-DF7D-1092-B2C5F07E2CAA}"/>
                </a:ext>
              </a:extLst>
            </p:cNvPr>
            <p:cNvSpPr/>
            <p:nvPr/>
          </p:nvSpPr>
          <p:spPr>
            <a:xfrm>
              <a:off x="3305413" y="1677875"/>
              <a:ext cx="685800" cy="598715"/>
            </a:xfrm>
            <a:prstGeom prst="hexagon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F4732EA-B907-98BD-7DEA-535C9659D722}"/>
              </a:ext>
            </a:extLst>
          </p:cNvPr>
          <p:cNvSpPr txBox="1"/>
          <p:nvPr/>
        </p:nvSpPr>
        <p:spPr>
          <a:xfrm>
            <a:off x="2253557" y="1851596"/>
            <a:ext cx="145331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Colony Collapse Disorder (CCD) first characterized </a:t>
            </a:r>
          </a:p>
          <a:p>
            <a:endParaRPr lang="en-US" sz="1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0B020C-6BDF-F9C4-21AE-7316D6288FAE}"/>
              </a:ext>
            </a:extLst>
          </p:cNvPr>
          <p:cNvSpPr txBox="1"/>
          <p:nvPr/>
        </p:nvSpPr>
        <p:spPr>
          <a:xfrm>
            <a:off x="7953860" y="3341911"/>
            <a:ext cx="24710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Stable populations in recent years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C2DEC3A-2451-B245-A82B-C13FE2861CCF}"/>
              </a:ext>
            </a:extLst>
          </p:cNvPr>
          <p:cNvSpPr txBox="1"/>
          <p:nvPr/>
        </p:nvSpPr>
        <p:spPr>
          <a:xfrm>
            <a:off x="696685" y="5791305"/>
            <a:ext cx="23295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Source:  USDA Honey Production Surveys </a:t>
            </a:r>
          </a:p>
        </p:txBody>
      </p:sp>
    </p:spTree>
    <p:extLst>
      <p:ext uri="{BB962C8B-B14F-4D97-AF65-F5344CB8AC3E}">
        <p14:creationId xmlns:p14="http://schemas.microsoft.com/office/powerpoint/2010/main" val="29813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E9D62-2298-0BCB-730F-8B8D3A8FA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388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Is There a Pattern in Colony Loss Across the US?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C54667D-2631-1E60-D548-70925F7780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3911" y="835955"/>
            <a:ext cx="8474659" cy="6022045"/>
          </a:xfr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8FC6232-8BA8-7B52-6809-A02DB8BEFE60}"/>
              </a:ext>
            </a:extLst>
          </p:cNvPr>
          <p:cNvGrpSpPr/>
          <p:nvPr/>
        </p:nvGrpSpPr>
        <p:grpSpPr>
          <a:xfrm rot="1633719">
            <a:off x="343846" y="1040492"/>
            <a:ext cx="1219357" cy="1343124"/>
            <a:chOff x="330200" y="495300"/>
            <a:chExt cx="1117600" cy="1343124"/>
          </a:xfrm>
        </p:grpSpPr>
        <p:sp>
          <p:nvSpPr>
            <p:cNvPr id="4" name="Hexagon 3">
              <a:extLst>
                <a:ext uri="{FF2B5EF4-FFF2-40B4-BE49-F238E27FC236}">
                  <a16:creationId xmlns:a16="http://schemas.microsoft.com/office/drawing/2014/main" id="{CFD6101E-A18B-9590-428E-C44E75461D43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BE53E96F-7EC8-4C33-F7A8-887FC9180ED3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AF8BCB3C-8578-242F-CF6A-105D888B521A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804C606-0ECE-7380-AD3F-BCDC05F142B5}"/>
              </a:ext>
            </a:extLst>
          </p:cNvPr>
          <p:cNvGrpSpPr/>
          <p:nvPr/>
        </p:nvGrpSpPr>
        <p:grpSpPr>
          <a:xfrm rot="9380171">
            <a:off x="10629901" y="4976777"/>
            <a:ext cx="1117600" cy="1343124"/>
            <a:chOff x="330200" y="495300"/>
            <a:chExt cx="1117600" cy="1343124"/>
          </a:xfrm>
        </p:grpSpPr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CCD21C8-C6CC-AA0B-C62E-C4234AEFD31A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74BF780A-7302-4A53-2565-56523DA75EA2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Hexagon 10">
              <a:extLst>
                <a:ext uri="{FF2B5EF4-FFF2-40B4-BE49-F238E27FC236}">
                  <a16:creationId xmlns:a16="http://schemas.microsoft.com/office/drawing/2014/main" id="{3C278068-DEB1-C324-02AB-6C032DD4C7D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CF5E7D7C-6F19-8E0D-C513-036E6186189C}"/>
              </a:ext>
            </a:extLst>
          </p:cNvPr>
          <p:cNvSpPr/>
          <p:nvPr/>
        </p:nvSpPr>
        <p:spPr>
          <a:xfrm>
            <a:off x="4203700" y="3429000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8A884FB-FD76-9D44-54C8-9878CFB3EB29}"/>
              </a:ext>
            </a:extLst>
          </p:cNvPr>
          <p:cNvSpPr/>
          <p:nvPr/>
        </p:nvSpPr>
        <p:spPr>
          <a:xfrm>
            <a:off x="5335674" y="3429000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CCFFF2B-1BF3-6FF6-F16D-5C6ACDBC1138}"/>
              </a:ext>
            </a:extLst>
          </p:cNvPr>
          <p:cNvSpPr/>
          <p:nvPr/>
        </p:nvSpPr>
        <p:spPr>
          <a:xfrm>
            <a:off x="3025600" y="3429000"/>
            <a:ext cx="927100" cy="92710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7537448-E07A-919B-E205-EFBD1CD135B5}"/>
              </a:ext>
            </a:extLst>
          </p:cNvPr>
          <p:cNvSpPr/>
          <p:nvPr/>
        </p:nvSpPr>
        <p:spPr>
          <a:xfrm>
            <a:off x="6990533" y="3097740"/>
            <a:ext cx="927100" cy="1258360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6BE6EE-8664-4FCC-B3A0-3530B33F2C1D}"/>
              </a:ext>
            </a:extLst>
          </p:cNvPr>
          <p:cNvSpPr/>
          <p:nvPr/>
        </p:nvSpPr>
        <p:spPr>
          <a:xfrm>
            <a:off x="8641533" y="1333818"/>
            <a:ext cx="927100" cy="3022281"/>
          </a:xfrm>
          <a:prstGeom prst="rect">
            <a:avLst/>
          </a:prstGeom>
          <a:solidFill>
            <a:srgbClr val="FFC000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E51BD-C3AF-D430-FE5B-3152BB5D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08" y="571069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Colony loss across the US appears to have a cyclical nature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A7D00-6F35-69CB-A560-AD2E6B613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44725"/>
            <a:ext cx="10515600" cy="3648075"/>
          </a:xfrm>
        </p:spPr>
        <p:txBody>
          <a:bodyPr>
            <a:normAutofit/>
          </a:bodyPr>
          <a:lstStyle/>
          <a:p>
            <a:r>
              <a:rPr lang="en-US" sz="2000" dirty="0"/>
              <a:t>Greater number of colony losses observed in the colder months (Q4 &amp; Q1)</a:t>
            </a:r>
          </a:p>
          <a:p>
            <a:r>
              <a:rPr lang="en-US" sz="2000" dirty="0"/>
              <a:t>Colony loss is consistently lowest in the spring months (Q2) when nectar and pollen are most readily available </a:t>
            </a:r>
          </a:p>
          <a:p>
            <a:endParaRPr lang="en-US" sz="20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15FFA04-B80C-CC61-97BA-97BF9B28D2F0}"/>
              </a:ext>
            </a:extLst>
          </p:cNvPr>
          <p:cNvGrpSpPr/>
          <p:nvPr/>
        </p:nvGrpSpPr>
        <p:grpSpPr>
          <a:xfrm rot="1633719">
            <a:off x="939147" y="5482188"/>
            <a:ext cx="607725" cy="633127"/>
            <a:chOff x="330200" y="495300"/>
            <a:chExt cx="1117600" cy="1343124"/>
          </a:xfrm>
        </p:grpSpPr>
        <p:sp>
          <p:nvSpPr>
            <p:cNvPr id="5" name="Hexagon 4">
              <a:extLst>
                <a:ext uri="{FF2B5EF4-FFF2-40B4-BE49-F238E27FC236}">
                  <a16:creationId xmlns:a16="http://schemas.microsoft.com/office/drawing/2014/main" id="{15BF1E5B-D696-F74B-9962-F71EA8A82CCE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Hexagon 5">
              <a:extLst>
                <a:ext uri="{FF2B5EF4-FFF2-40B4-BE49-F238E27FC236}">
                  <a16:creationId xmlns:a16="http://schemas.microsoft.com/office/drawing/2014/main" id="{638955AF-7D63-58B4-6372-862949FFCBB9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D32632D-7E26-323B-48AB-8C2A363871AB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6F2B43B-8982-34DD-A470-47EE16E344B6}"/>
              </a:ext>
            </a:extLst>
          </p:cNvPr>
          <p:cNvGrpSpPr/>
          <p:nvPr/>
        </p:nvGrpSpPr>
        <p:grpSpPr>
          <a:xfrm rot="1633719">
            <a:off x="10674998" y="5059363"/>
            <a:ext cx="1157099" cy="1247442"/>
            <a:chOff x="330200" y="495300"/>
            <a:chExt cx="1117600" cy="1343124"/>
          </a:xfrm>
        </p:grpSpPr>
        <p:sp>
          <p:nvSpPr>
            <p:cNvPr id="13" name="Hexagon 12">
              <a:extLst>
                <a:ext uri="{FF2B5EF4-FFF2-40B4-BE49-F238E27FC236}">
                  <a16:creationId xmlns:a16="http://schemas.microsoft.com/office/drawing/2014/main" id="{2DE18285-8D12-7A6D-BCBC-B954E716467D}"/>
                </a:ext>
              </a:extLst>
            </p:cNvPr>
            <p:cNvSpPr/>
            <p:nvPr/>
          </p:nvSpPr>
          <p:spPr>
            <a:xfrm>
              <a:off x="330200" y="495300"/>
              <a:ext cx="762000" cy="698500"/>
            </a:xfrm>
            <a:prstGeom prst="hexagon">
              <a:avLst/>
            </a:prstGeom>
            <a:solidFill>
              <a:schemeClr val="accent4">
                <a:lumMod val="40000"/>
                <a:lumOff val="60000"/>
                <a:alpha val="54902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3F60FCA-A8A4-C000-7E77-78BC24E22C88}"/>
                </a:ext>
              </a:extLst>
            </p:cNvPr>
            <p:cNvSpPr/>
            <p:nvPr/>
          </p:nvSpPr>
          <p:spPr>
            <a:xfrm>
              <a:off x="977900" y="1022303"/>
              <a:ext cx="469900" cy="450898"/>
            </a:xfrm>
            <a:prstGeom prst="hexagon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90721198-2B67-1951-1DC0-77A089405983}"/>
                </a:ext>
              </a:extLst>
            </p:cNvPr>
            <p:cNvSpPr/>
            <p:nvPr/>
          </p:nvSpPr>
          <p:spPr>
            <a:xfrm>
              <a:off x="431800" y="1280022"/>
              <a:ext cx="609600" cy="558402"/>
            </a:xfrm>
            <a:prstGeom prst="hexagon">
              <a:avLst/>
            </a:prstGeom>
            <a:solidFill>
              <a:srgbClr val="FFC000">
                <a:alpha val="54902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7402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CB1B05C8-2034-72FE-1408-1B395D813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09000"/>
                    </a14:imgEffect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882502" y="452098"/>
            <a:ext cx="9658497" cy="59538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AFA7EF0-E796-8F3E-6967-8321FF8A1036}"/>
              </a:ext>
            </a:extLst>
          </p:cNvPr>
          <p:cNvSpPr txBox="1"/>
          <p:nvPr/>
        </p:nvSpPr>
        <p:spPr>
          <a:xfrm>
            <a:off x="3829787" y="-9567"/>
            <a:ext cx="37639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 Bees Dying Everywhere?</a:t>
            </a:r>
          </a:p>
        </p:txBody>
      </p:sp>
    </p:spTree>
    <p:extLst>
      <p:ext uri="{BB962C8B-B14F-4D97-AF65-F5344CB8AC3E}">
        <p14:creationId xmlns:p14="http://schemas.microsoft.com/office/powerpoint/2010/main" val="15741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10521C-8E3E-9754-C2CA-16799F135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8200" y="427155"/>
            <a:ext cx="9728200" cy="6003689"/>
          </a:xfrm>
        </p:spPr>
      </p:pic>
    </p:spTree>
    <p:extLst>
      <p:ext uri="{BB962C8B-B14F-4D97-AF65-F5344CB8AC3E}">
        <p14:creationId xmlns:p14="http://schemas.microsoft.com/office/powerpoint/2010/main" val="1016427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524</Words>
  <Application>Microsoft Macintosh PowerPoint</Application>
  <PresentationFormat>Widescreen</PresentationFormat>
  <Paragraphs>76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Bee Colonies:  What’s the Recent Buzz?</vt:lpstr>
      <vt:lpstr>History of Honey Bee Losses </vt:lpstr>
      <vt:lpstr>A Mystery Plague: Colony Collapse Disorder (CCD) </vt:lpstr>
      <vt:lpstr>Save The Bees </vt:lpstr>
      <vt:lpstr>How Have the Bees Been Doing?  </vt:lpstr>
      <vt:lpstr>Is There a Pattern in Colony Loss Across the US? </vt:lpstr>
      <vt:lpstr>Colony loss across the US appears to have a cyclical nature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EMR Help</dc:creator>
  <cp:lastModifiedBy>EMR Help</cp:lastModifiedBy>
  <cp:revision>261</cp:revision>
  <dcterms:created xsi:type="dcterms:W3CDTF">2022-05-09T04:31:19Z</dcterms:created>
  <dcterms:modified xsi:type="dcterms:W3CDTF">2022-05-10T02:54:53Z</dcterms:modified>
</cp:coreProperties>
</file>